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5" r:id="rId2"/>
    <p:sldId id="278" r:id="rId3"/>
    <p:sldId id="277" r:id="rId4"/>
    <p:sldId id="279" r:id="rId5"/>
    <p:sldId id="281" r:id="rId6"/>
    <p:sldId id="282" r:id="rId7"/>
    <p:sldId id="283" r:id="rId8"/>
    <p:sldId id="280" r:id="rId9"/>
    <p:sldId id="284" r:id="rId10"/>
    <p:sldId id="286" r:id="rId11"/>
    <p:sldId id="285" r:id="rId12"/>
    <p:sldId id="287" r:id="rId13"/>
    <p:sldId id="289" r:id="rId14"/>
    <p:sldId id="293" r:id="rId15"/>
    <p:sldId id="294" r:id="rId16"/>
    <p:sldId id="290" r:id="rId17"/>
    <p:sldId id="288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88099" autoAdjust="0"/>
  </p:normalViewPr>
  <p:slideViewPr>
    <p:cSldViewPr>
      <p:cViewPr varScale="1">
        <p:scale>
          <a:sx n="103" d="100"/>
          <a:sy n="103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31DC0-4A00-4DFA-95A7-7A1D11EC18CE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F0CD-B282-4229-913E-3BE5140F15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4738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DF0CD-B282-4229-913E-3BE5140F158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362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187624" y="476806"/>
            <a:ext cx="74991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Муниципальное казенное дошкольное образовательное  учреждение города Новосибирска «Детский сад № 405 комбинированного вида»</a:t>
            </a:r>
            <a:r>
              <a:rPr lang="ru-RU" b="1" dirty="0">
                <a:solidFill>
                  <a:schemeClr val="bg1"/>
                </a:solidFill>
                <a:latin typeface="Ampir Deco"/>
              </a:rPr>
              <a:t/>
            </a:r>
            <a:br>
              <a:rPr lang="ru-RU" b="1" dirty="0">
                <a:solidFill>
                  <a:schemeClr val="bg1"/>
                </a:solidFill>
                <a:latin typeface="Ampir Deco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64200" y="1373744"/>
            <a:ext cx="32403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/>
                </a:solidFill>
              </a:rPr>
              <a:t>       Проект </a:t>
            </a:r>
            <a:endParaRPr lang="ru-RU" sz="4000" dirty="0">
              <a:solidFill>
                <a:schemeClr val="bg2"/>
              </a:solidFill>
            </a:endParaRPr>
          </a:p>
          <a:p>
            <a:r>
              <a:rPr lang="ru-RU" sz="4400" dirty="0" smtClean="0">
                <a:solidFill>
                  <a:schemeClr val="bg2"/>
                </a:solidFill>
                <a:latin typeface="Mistral" panose="03090702030407020403" pitchFamily="66" charset="0"/>
              </a:rPr>
              <a:t> </a:t>
            </a:r>
            <a:r>
              <a:rPr lang="ru-RU" sz="6000" dirty="0" smtClean="0">
                <a:solidFill>
                  <a:schemeClr val="bg2"/>
                </a:solidFill>
                <a:latin typeface="Mistral" panose="03090702030407020403" pitchFamily="66" charset="0"/>
              </a:rPr>
              <a:t>Я помню!                   Я горжусь! </a:t>
            </a:r>
            <a:endParaRPr lang="ru-RU" sz="6000" dirty="0">
              <a:solidFill>
                <a:schemeClr val="bg2"/>
              </a:solidFill>
              <a:latin typeface="Mistral" panose="03090702030407020403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250255"/>
            <a:ext cx="46805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2"/>
                </a:solidFill>
                <a:latin typeface="Ampir Deco"/>
                <a:cs typeface="Arial"/>
              </a:rPr>
              <a:t> Разработчики проекта:  </a:t>
            </a:r>
            <a:endParaRPr lang="ru-RU" b="1" kern="0" dirty="0" smtClean="0">
              <a:solidFill>
                <a:schemeClr val="bg2"/>
              </a:solidFill>
              <a:latin typeface="Ampir Deco"/>
              <a:cs typeface="Arial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solidFill>
                  <a:schemeClr val="bg2"/>
                </a:solidFill>
                <a:latin typeface="Ampir Deco"/>
                <a:cs typeface="Arial"/>
              </a:rPr>
              <a:t> Воспитатели: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solidFill>
                  <a:schemeClr val="bg2"/>
                </a:solidFill>
                <a:latin typeface="Ampir Deco"/>
                <a:cs typeface="Arial"/>
              </a:rPr>
              <a:t> </a:t>
            </a:r>
            <a:r>
              <a:rPr lang="en-US" b="1" kern="0" dirty="0">
                <a:solidFill>
                  <a:schemeClr val="bg2"/>
                </a:solidFill>
                <a:latin typeface="Ampir Deco"/>
                <a:cs typeface="Arial"/>
              </a:rPr>
              <a:t>I</a:t>
            </a:r>
            <a:r>
              <a:rPr lang="ru-RU" b="1" kern="0" dirty="0">
                <a:solidFill>
                  <a:schemeClr val="bg2"/>
                </a:solidFill>
                <a:latin typeface="Ampir Deco"/>
                <a:cs typeface="Arial"/>
              </a:rPr>
              <a:t> квалификационной категории        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2"/>
                </a:solidFill>
                <a:latin typeface="Ampir Deco"/>
                <a:cs typeface="Arial"/>
              </a:rPr>
              <a:t>   </a:t>
            </a:r>
            <a:r>
              <a:rPr lang="ru-RU" b="1" kern="0" dirty="0" smtClean="0">
                <a:solidFill>
                  <a:schemeClr val="bg2"/>
                </a:solidFill>
                <a:latin typeface="Ampir Deco"/>
                <a:cs typeface="Arial"/>
              </a:rPr>
              <a:t> </a:t>
            </a:r>
            <a:r>
              <a:rPr lang="ru-RU" b="1" kern="0" dirty="0" err="1">
                <a:solidFill>
                  <a:schemeClr val="bg2"/>
                </a:solidFill>
                <a:latin typeface="Ampir Deco"/>
                <a:cs typeface="Arial"/>
              </a:rPr>
              <a:t>Чахлова</a:t>
            </a:r>
            <a:r>
              <a:rPr lang="ru-RU" b="1" kern="0" dirty="0">
                <a:solidFill>
                  <a:schemeClr val="bg2"/>
                </a:solidFill>
                <a:latin typeface="Ampir Deco"/>
                <a:cs typeface="Arial"/>
              </a:rPr>
              <a:t> И. В.                                            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 smtClean="0">
                <a:solidFill>
                  <a:schemeClr val="bg2"/>
                </a:solidFill>
                <a:latin typeface="Ampir Deco"/>
                <a:cs typeface="Arial"/>
              </a:rPr>
              <a:t>2 </a:t>
            </a:r>
            <a:r>
              <a:rPr lang="ru-RU" b="1" kern="0" dirty="0">
                <a:solidFill>
                  <a:schemeClr val="bg2"/>
                </a:solidFill>
                <a:latin typeface="Ampir Deco"/>
                <a:cs typeface="Arial"/>
              </a:rPr>
              <a:t>квалификационной категории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b="1" kern="0" dirty="0">
                <a:solidFill>
                  <a:schemeClr val="bg2"/>
                </a:solidFill>
                <a:latin typeface="Ampir Deco"/>
                <a:cs typeface="Arial"/>
              </a:rPr>
              <a:t>  </a:t>
            </a:r>
            <a:r>
              <a:rPr lang="ru-RU" b="1" kern="0" dirty="0" smtClean="0">
                <a:solidFill>
                  <a:schemeClr val="bg2"/>
                </a:solidFill>
                <a:latin typeface="Ampir Deco"/>
                <a:cs typeface="Arial"/>
              </a:rPr>
              <a:t> </a:t>
            </a:r>
            <a:r>
              <a:rPr lang="ru-RU" b="1" kern="0" dirty="0">
                <a:solidFill>
                  <a:schemeClr val="bg2"/>
                </a:solidFill>
                <a:latin typeface="Ampir Deco"/>
                <a:cs typeface="Arial"/>
              </a:rPr>
              <a:t>Яковлева Н. Н.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35696" y="908720"/>
            <a:ext cx="6577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Совместная деятельность родителей с детьми</a:t>
            </a:r>
            <a:endParaRPr lang="ru-RU" sz="2400" b="1" dirty="0"/>
          </a:p>
        </p:txBody>
      </p:sp>
      <p:pic>
        <p:nvPicPr>
          <p:cNvPr id="3074" name="Picture 2" descr="C:\Users\Группа №1\Desktop\победа\IMG_20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975910" cy="23064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Группа №1\Desktop\победа\IMG_207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512" y="4797152"/>
            <a:ext cx="2447841" cy="17272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Группа №1\Desktop\победа\IMG_207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20072" y="4581128"/>
            <a:ext cx="3543391" cy="20606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Группа №1\Desktop\победа\IMG_207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051720" y="3212976"/>
            <a:ext cx="2662368" cy="2377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image(2).jpg"/>
          <p:cNvPicPr>
            <a:picLocks noChangeAspect="1"/>
          </p:cNvPicPr>
          <p:nvPr/>
        </p:nvPicPr>
        <p:blipFill>
          <a:blip r:embed="rId7" cstate="print"/>
          <a:srcRect l="8868" t="22757" r="9353"/>
          <a:stretch>
            <a:fillRect/>
          </a:stretch>
        </p:blipFill>
        <p:spPr>
          <a:xfrm>
            <a:off x="4067944" y="1412776"/>
            <a:ext cx="2376264" cy="21602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75" name="Picture 3" descr="C:\Users\Группа №1\Desktop\победа\IMG_206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8" y="3068960"/>
            <a:ext cx="2766533" cy="19067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Группа №1\Desktop\победа\IMG_207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6611420" y="2397692"/>
            <a:ext cx="2341246" cy="13795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998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5448" y="1268760"/>
            <a:ext cx="4789040" cy="33843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204864"/>
            <a:ext cx="3888432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Горжусь своим прадедом!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378904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51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IMG_3003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356992"/>
            <a:ext cx="4752528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13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3004 (2).JPG"/>
          <p:cNvPicPr>
            <a:picLocks noChangeAspect="1"/>
          </p:cNvPicPr>
          <p:nvPr/>
        </p:nvPicPr>
        <p:blipFill>
          <a:blip r:embed="rId2" cstate="print"/>
          <a:srcRect l="9722" t="27959" b="10478"/>
          <a:stretch>
            <a:fillRect/>
          </a:stretch>
        </p:blipFill>
        <p:spPr>
          <a:xfrm>
            <a:off x="179512" y="2132856"/>
            <a:ext cx="4680520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IMG_3005 (2).JPG"/>
          <p:cNvPicPr>
            <a:picLocks noChangeAspect="1"/>
          </p:cNvPicPr>
          <p:nvPr/>
        </p:nvPicPr>
        <p:blipFill>
          <a:blip r:embed="rId3" cstate="print"/>
          <a:srcRect l="5901" b="17800"/>
          <a:stretch>
            <a:fillRect/>
          </a:stretch>
        </p:blipFill>
        <p:spPr>
          <a:xfrm>
            <a:off x="3635896" y="3861048"/>
            <a:ext cx="4824536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9424" y="1268760"/>
            <a:ext cx="5184576" cy="125157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Информационные буклеты о Великой Отечественной войне 1941—1945 </a:t>
            </a:r>
            <a:r>
              <a:rPr lang="ru-RU" sz="2000" b="1" dirty="0" err="1" smtClean="0"/>
              <a:t>гг</a:t>
            </a:r>
            <a:r>
              <a:rPr lang="ru-RU" sz="2000" b="1" dirty="0" smtClean="0"/>
              <a:t>  для родителей и детей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51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3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5936" y="1268760"/>
            <a:ext cx="5148064" cy="151216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Мемориалы и памятники                  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г. Новосибирска, посвящённые Победе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в Великой Отечественной Войне.</a:t>
            </a:r>
            <a:r>
              <a:rPr lang="ru-RU" sz="2400" dirty="0" smtClean="0">
                <a:solidFill>
                  <a:srgbClr val="C00000"/>
                </a:solidFill>
              </a:rPr>
              <a:t/>
            </a:r>
            <a:br>
              <a:rPr lang="ru-RU" sz="2400" dirty="0" smtClean="0">
                <a:solidFill>
                  <a:srgbClr val="C00000"/>
                </a:solidFill>
              </a:rPr>
            </a:b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51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060848"/>
            <a:ext cx="442798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Мемориал солдатам в Павловском сквере, погибшим в Великой Отечественной войне</a:t>
            </a:r>
          </a:p>
          <a:p>
            <a:endParaRPr lang="ru-RU" dirty="0"/>
          </a:p>
        </p:txBody>
      </p:sp>
      <p:pic>
        <p:nvPicPr>
          <p:cNvPr id="7" name="Рисунок 6" descr="D:\Рабочий стол\pavlovsquare_02.jpg"/>
          <p:cNvPicPr/>
          <p:nvPr/>
        </p:nvPicPr>
        <p:blipFill>
          <a:blip r:embed="rId2" cstate="print"/>
          <a:srcRect l="1289" r="37510" b="5311"/>
          <a:stretch>
            <a:fillRect/>
          </a:stretch>
        </p:blipFill>
        <p:spPr bwMode="auto">
          <a:xfrm>
            <a:off x="611560" y="2852936"/>
            <a:ext cx="3024336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https://pp.vk.me/c625427/v625427789/2defb/IqboEZP_gVg.jpg"/>
          <p:cNvPicPr/>
          <p:nvPr/>
        </p:nvPicPr>
        <p:blipFill>
          <a:blip r:embed="rId3" cstate="print"/>
          <a:srcRect l="8974" r="21795" b="2116"/>
          <a:stretch>
            <a:fillRect/>
          </a:stretch>
        </p:blipFill>
        <p:spPr bwMode="auto">
          <a:xfrm>
            <a:off x="4788024" y="2492896"/>
            <a:ext cx="3384376" cy="33123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3635896" y="5934670"/>
            <a:ext cx="55081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/>
              <a:t>Мемориал, посвящённый Победе в Великой Отечественной Войне, на территории Гимназии №11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3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3528392" cy="1008112"/>
          </a:xfrm>
        </p:spPr>
        <p:txBody>
          <a:bodyPr>
            <a:noAutofit/>
          </a:bodyPr>
          <a:lstStyle/>
          <a:p>
            <a:r>
              <a:rPr lang="ru-RU" sz="1700" b="1" dirty="0" smtClean="0"/>
              <a:t>Монумент Славы </a:t>
            </a:r>
            <a:r>
              <a:rPr lang="ru-RU" sz="1700" b="1" dirty="0" smtClean="0"/>
              <a:t>                           в </a:t>
            </a:r>
            <a:r>
              <a:rPr lang="ru-RU" sz="1700" b="1" dirty="0" smtClean="0"/>
              <a:t>честь подвига </a:t>
            </a:r>
            <a:r>
              <a:rPr lang="ru-RU" sz="1700" b="1" dirty="0" smtClean="0"/>
              <a:t>сибиряков в годы Великой </a:t>
            </a:r>
            <a:r>
              <a:rPr lang="ru-RU" sz="1700" b="1" dirty="0" smtClean="0"/>
              <a:t>Отечественной </a:t>
            </a:r>
            <a:r>
              <a:rPr lang="ru-RU" sz="1700" b="1" dirty="0" smtClean="0"/>
              <a:t>                 войны   </a:t>
            </a:r>
            <a:r>
              <a:rPr lang="ru-RU" sz="1700" b="1" dirty="0" smtClean="0"/>
              <a:t>1941-1945 гг.</a:t>
            </a:r>
            <a:br>
              <a:rPr lang="ru-RU" sz="1700" b="1" dirty="0" smtClean="0"/>
            </a:br>
            <a:endParaRPr lang="ru-RU" sz="17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27984" y="5157192"/>
            <a:ext cx="3960440" cy="1104528"/>
          </a:xfrm>
        </p:spPr>
        <p:txBody>
          <a:bodyPr>
            <a:normAutofit lnSpcReduction="10000"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Памятник </a:t>
            </a:r>
            <a:r>
              <a:rPr lang="ru-RU" sz="1800" b="1" dirty="0" smtClean="0">
                <a:solidFill>
                  <a:schemeClr val="tx1"/>
                </a:solidFill>
              </a:rPr>
              <a:t>великому лётчику </a:t>
            </a:r>
            <a:r>
              <a:rPr lang="ru-RU" sz="1800" b="1" dirty="0" smtClean="0">
                <a:solidFill>
                  <a:schemeClr val="tx1"/>
                </a:solidFill>
              </a:rPr>
              <a:t>           и </a:t>
            </a:r>
            <a:r>
              <a:rPr lang="ru-RU" sz="1800" b="1" dirty="0" smtClean="0">
                <a:solidFill>
                  <a:schemeClr val="tx1"/>
                </a:solidFill>
              </a:rPr>
              <a:t>уроженцу Новосибирска </a:t>
            </a:r>
            <a:r>
              <a:rPr lang="ru-RU" sz="1800" b="1" dirty="0" smtClean="0">
                <a:solidFill>
                  <a:schemeClr val="tx1"/>
                </a:solidFill>
              </a:rPr>
              <a:t>             А.И</a:t>
            </a:r>
            <a:r>
              <a:rPr lang="ru-RU" sz="1800" b="1" dirty="0" smtClean="0">
                <a:solidFill>
                  <a:schemeClr val="tx1"/>
                </a:solidFill>
              </a:rPr>
              <a:t>. </a:t>
            </a:r>
            <a:r>
              <a:rPr lang="ru-RU" sz="1800" b="1" dirty="0" err="1" smtClean="0">
                <a:solidFill>
                  <a:schemeClr val="tx1"/>
                </a:solidFill>
              </a:rPr>
              <a:t>Покрышкину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                            на площади Маркса.</a:t>
            </a:r>
            <a:endParaRPr lang="ru-RU" sz="1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068960"/>
            <a:ext cx="3744417" cy="34927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http://cs629500.vk.me/v629500792/aa82/oyNrRYQ_Wfg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484785"/>
            <a:ext cx="4940052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photos.wikimapia.org/p/00/01/24/31/89_big.jpg"/>
          <p:cNvPicPr/>
          <p:nvPr/>
        </p:nvPicPr>
        <p:blipFill>
          <a:blip r:embed="rId2" cstate="print"/>
          <a:srcRect l="8846" r="6236" b="12061"/>
          <a:stretch>
            <a:fillRect/>
          </a:stretch>
        </p:blipFill>
        <p:spPr bwMode="auto">
          <a:xfrm>
            <a:off x="323528" y="2204864"/>
            <a:ext cx="2952328" cy="37444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851920" y="1556792"/>
            <a:ext cx="4752528" cy="136815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Перед </a:t>
            </a:r>
            <a:r>
              <a:rPr lang="ru-RU" sz="2000" b="1" dirty="0" smtClean="0"/>
              <a:t>ГПНТБ </a:t>
            </a:r>
            <a:r>
              <a:rPr lang="ru-RU" sz="2000" b="1" dirty="0" smtClean="0"/>
              <a:t> </a:t>
            </a:r>
            <a:r>
              <a:rPr lang="ru-RU" sz="2000" b="1" dirty="0" smtClean="0"/>
              <a:t>установлен памятник трудовому подвигу ленинградцев, эвакуированных в Новосибирск в суровые блокадные дни.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3779912" cy="64807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памятник </a:t>
            </a:r>
            <a:r>
              <a:rPr lang="ru-RU" sz="2000" b="1" dirty="0" smtClean="0">
                <a:solidFill>
                  <a:schemeClr val="tx1"/>
                </a:solidFill>
              </a:rPr>
              <a:t>"Вальс Победы"</a:t>
            </a:r>
            <a:r>
              <a:rPr lang="ru-RU" sz="2000" b="1" dirty="0" smtClean="0"/>
              <a:t> </a:t>
            </a:r>
          </a:p>
          <a:p>
            <a:endParaRPr lang="ru-RU" dirty="0"/>
          </a:p>
        </p:txBody>
      </p:sp>
      <p:pic>
        <p:nvPicPr>
          <p:cNvPr id="7" name="Рисунок 6" descr="http://sfb7.do.ru/upload/of-paper/2011/webinfo_n@@web@2015@pic@19@okno@leningrad_01%5Ejpg.jpg"/>
          <p:cNvPicPr/>
          <p:nvPr/>
        </p:nvPicPr>
        <p:blipFill>
          <a:blip r:embed="rId3" cstate="print"/>
          <a:srcRect l="13315" t="8574" r="6656" b="7109"/>
          <a:stretch>
            <a:fillRect/>
          </a:stretch>
        </p:blipFill>
        <p:spPr bwMode="auto">
          <a:xfrm>
            <a:off x="4932040" y="2492896"/>
            <a:ext cx="3024336" cy="42484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04864"/>
            <a:ext cx="3744416" cy="108255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Макеты военной техники, расположенные на Монументе Славы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797152"/>
            <a:ext cx="3960440" cy="158417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Настоящий самолёт - истребитель Як-9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установлен   во дворе Новосибирского технического колледжа       имени </a:t>
            </a:r>
            <a:r>
              <a:rPr lang="ru-RU" sz="2000" b="1" dirty="0" err="1" smtClean="0">
                <a:solidFill>
                  <a:schemeClr val="tx1"/>
                </a:solidFill>
              </a:rPr>
              <a:t>Покрышкина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88840"/>
            <a:ext cx="360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https://otvet.imgsmail.ru/download/8ed5654c9c37cd35f0526d38b19b7265_s-3493.jpg"/>
          <p:cNvPicPr/>
          <p:nvPr/>
        </p:nvPicPr>
        <p:blipFill>
          <a:blip r:embed="rId2" cstate="print"/>
          <a:srcRect l="3279" r="4918"/>
          <a:stretch>
            <a:fillRect/>
          </a:stretch>
        </p:blipFill>
        <p:spPr bwMode="auto">
          <a:xfrm>
            <a:off x="251520" y="3429000"/>
            <a:ext cx="3744416" cy="280831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Рисунок 5" descr="http://sfb7.do.ru/upload/of-paper/2011/webinfo_n@@web@2015@pic@19@okno@media212502%5Ejpg.jpg"/>
          <p:cNvPicPr/>
          <p:nvPr/>
        </p:nvPicPr>
        <p:blipFill>
          <a:blip r:embed="rId3" cstate="print"/>
          <a:srcRect l="8786" t="20001" r="11210" b="12724"/>
          <a:stretch>
            <a:fillRect/>
          </a:stretch>
        </p:blipFill>
        <p:spPr bwMode="auto">
          <a:xfrm>
            <a:off x="4211960" y="1916832"/>
            <a:ext cx="4752528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5364088" y="1412776"/>
            <a:ext cx="3511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Боевая техника военных лет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55776" y="1340768"/>
            <a:ext cx="5112568" cy="1082551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Наша выставка,</a:t>
            </a:r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/>
              <a:t>посвящённая Победе </a:t>
            </a:r>
            <a:br>
              <a:rPr lang="ru-RU" sz="2000" b="1" dirty="0" smtClean="0"/>
            </a:br>
            <a:r>
              <a:rPr lang="ru-RU" sz="2000" b="1" dirty="0" smtClean="0"/>
              <a:t>в Великой Отечественной Войне.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2768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IMG_2997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76872"/>
            <a:ext cx="7344816" cy="41559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13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988840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СПАСИБО ЗА ВНИМАНИЕ !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51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2015-05-08-1-9m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3284984"/>
            <a:ext cx="5220072" cy="31421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13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1772816"/>
            <a:ext cx="4568552" cy="792088"/>
          </a:xfrm>
        </p:spPr>
        <p:txBody>
          <a:bodyPr>
            <a:normAutofit fontScale="90000"/>
          </a:bodyPr>
          <a:lstStyle/>
          <a:p>
            <a:r>
              <a:rPr lang="ru-RU" sz="5400" b="1" dirty="0"/>
              <a:t> </a:t>
            </a:r>
            <a:r>
              <a:rPr lang="ru-RU" b="1" dirty="0"/>
              <a:t>Цель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564904"/>
            <a:ext cx="8064896" cy="3528391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формирование нравственных ценностей;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воспитание гражданско-патриотических чувств;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tx1"/>
                </a:solidFill>
              </a:rPr>
              <a:t> ощущение </a:t>
            </a:r>
            <a:r>
              <a:rPr lang="ru-RU" dirty="0" smtClean="0">
                <a:solidFill>
                  <a:schemeClr val="tx1"/>
                </a:solidFill>
              </a:rPr>
              <a:t>чувства </a:t>
            </a:r>
            <a:r>
              <a:rPr lang="ru-RU" dirty="0">
                <a:solidFill>
                  <a:schemeClr val="tx1"/>
                </a:solidFill>
              </a:rPr>
              <a:t>гордости за подвиг своего народа в Великой Отечественной войне.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694388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1574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628801"/>
            <a:ext cx="4536504" cy="96920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Задачи проекта: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424936" cy="3960440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951673"/>
            <a:ext cx="37981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598004"/>
            <a:ext cx="799288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/>
              <a:t> </a:t>
            </a:r>
            <a:r>
              <a:rPr lang="ru-RU" sz="2400" dirty="0" smtClean="0"/>
              <a:t>сообщить </a:t>
            </a:r>
            <a:r>
              <a:rPr lang="ru-RU" sz="2400" dirty="0"/>
              <a:t>элементарные сведения о Великой Отечественной </a:t>
            </a:r>
            <a:r>
              <a:rPr lang="ru-RU" sz="2400" dirty="0" smtClean="0"/>
              <a:t>Войне;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/>
              <a:t>расширение знаний о защитниках отечества, о функциях армии</a:t>
            </a:r>
            <a:r>
              <a:rPr lang="ru-RU" sz="24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/>
              <a:t>воспитывать гордость и уважение к ветеранам ВОВ</a:t>
            </a:r>
            <a:r>
              <a:rPr lang="ru-RU" sz="24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/>
              <a:t>развивать речь детей, обогащать, словарный запас, через, песни, стихотворения, монологи, диалоги о войне</a:t>
            </a:r>
            <a:r>
              <a:rPr lang="ru-RU" sz="2400" dirty="0" smtClean="0"/>
              <a:t>;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2400" dirty="0"/>
              <a:t>формировать чувство гордости за Родину, за наш народ.</a:t>
            </a: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28701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556793"/>
            <a:ext cx="5470376" cy="864095"/>
          </a:xfrm>
        </p:spPr>
        <p:txBody>
          <a:bodyPr>
            <a:noAutofit/>
          </a:bodyPr>
          <a:lstStyle/>
          <a:p>
            <a:r>
              <a:rPr lang="ru-RU" sz="2800" b="1" dirty="0"/>
              <a:t>Актуальность проблемы:</a:t>
            </a:r>
            <a:br>
              <a:rPr lang="ru-RU" sz="2800" b="1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6672" y="2204864"/>
            <a:ext cx="8239784" cy="4248472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Чувство </a:t>
            </a:r>
            <a:r>
              <a:rPr lang="ru-RU" sz="2400" dirty="0">
                <a:solidFill>
                  <a:schemeClr val="tx1"/>
                </a:solidFill>
              </a:rPr>
              <a:t>любви к Родине – это одно из самых сильных чувств. Без него человек не ощущает своих корней, не знает истории своего народа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r>
              <a:rPr lang="ru-RU" sz="2400" dirty="0">
                <a:solidFill>
                  <a:schemeClr val="tx1"/>
                </a:solidFill>
              </a:rPr>
              <a:t> О</a:t>
            </a:r>
            <a:r>
              <a:rPr lang="ru-RU" sz="2400" dirty="0" smtClean="0">
                <a:solidFill>
                  <a:schemeClr val="tx1"/>
                </a:solidFill>
              </a:rPr>
              <a:t>чень </a:t>
            </a:r>
            <a:r>
              <a:rPr lang="ru-RU" sz="2400" dirty="0">
                <a:solidFill>
                  <a:schemeClr val="tx1"/>
                </a:solidFill>
              </a:rPr>
              <a:t>важно донести до </a:t>
            </a:r>
            <a:r>
              <a:rPr lang="ru-RU" sz="2400" dirty="0" smtClean="0">
                <a:solidFill>
                  <a:schemeClr val="tx1"/>
                </a:solidFill>
              </a:rPr>
              <a:t>ребенка, что война это всегда трагедия и горе для людей. В то же время детям важно учиться восхищаться мужеством и героизмом народа, защитившего свою Родину; переживать свою сопричастность с далекими событиями истории, ощущать радость Великой Победы, гордость за свое Отечество. 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  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51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671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1951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91680" y="25649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9512" y="1148989"/>
            <a:ext cx="8964488" cy="570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Проект  направлен не только на создание условий для формирования представлений детей об истории Российского государства в годы Великой Отечественной войны, но также он призван дать детям возможность отразить свои представления об этих событиях в разных видах деятельности. Идея проекта такова: на основе поисково-исследовательской деятельности развивать желание детей узнать, как можно больше об истории страны и города во время Великой Отечественной войны.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Тема проекта достаточно актуальна на современном этапе социальной действительности. Федеральный государственный образовательный стандарт дошкольного образования называет одним из основных принципов дошкольного образования: приобщение детей к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социокультурным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нормам, традициям семьи, общества и государства.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8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412776"/>
            <a:ext cx="5832648" cy="1152128"/>
          </a:xfrm>
        </p:spPr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40324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628800"/>
            <a:ext cx="6246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555776" y="2492896"/>
            <a:ext cx="2664296" cy="24482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Педагоги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716016" y="2780928"/>
            <a:ext cx="2664296" cy="249857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Родители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203848" y="4077072"/>
            <a:ext cx="2592288" cy="24482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Дети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38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2879.JPG"/>
          <p:cNvPicPr>
            <a:picLocks noChangeAspect="1"/>
          </p:cNvPicPr>
          <p:nvPr/>
        </p:nvPicPr>
        <p:blipFill>
          <a:blip r:embed="rId2" cstate="print"/>
          <a:srcRect b="17647"/>
          <a:stretch>
            <a:fillRect/>
          </a:stretch>
        </p:blipFill>
        <p:spPr>
          <a:xfrm>
            <a:off x="4211960" y="2636912"/>
            <a:ext cx="4644008" cy="302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11760" y="1700808"/>
            <a:ext cx="6480720" cy="1296144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/>
              <a:t>Проведение музыкального развлечения  </a:t>
            </a:r>
            <a:br>
              <a:rPr lang="ru-RU" sz="2200" b="1" dirty="0" smtClean="0"/>
            </a:br>
            <a:r>
              <a:rPr lang="ru-RU" sz="2200" b="1" dirty="0" smtClean="0"/>
              <a:t>«Проводы </a:t>
            </a:r>
            <a:r>
              <a:rPr lang="ru-RU" sz="2200" b="1" dirty="0" err="1" smtClean="0"/>
              <a:t>домовёнка</a:t>
            </a:r>
            <a:r>
              <a:rPr lang="ru-RU" sz="2200" b="1" dirty="0" smtClean="0"/>
              <a:t>  Кузи в армию»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636912"/>
            <a:ext cx="2952328" cy="30018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51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IMG_2871.JPG"/>
          <p:cNvPicPr>
            <a:picLocks noChangeAspect="1"/>
          </p:cNvPicPr>
          <p:nvPr/>
        </p:nvPicPr>
        <p:blipFill>
          <a:blip r:embed="rId3" cstate="print"/>
          <a:srcRect b="17391"/>
          <a:stretch>
            <a:fillRect/>
          </a:stretch>
        </p:blipFill>
        <p:spPr>
          <a:xfrm>
            <a:off x="395536" y="3212976"/>
            <a:ext cx="4392488" cy="30963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7385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DSCN3831.JPG"/>
          <p:cNvPicPr>
            <a:picLocks noChangeAspect="1"/>
          </p:cNvPicPr>
          <p:nvPr/>
        </p:nvPicPr>
        <p:blipFill>
          <a:blip r:embed="rId2" cstate="print"/>
          <a:srcRect l="7092" t="17405" r="55688" b="21787"/>
          <a:stretch>
            <a:fillRect/>
          </a:stretch>
        </p:blipFill>
        <p:spPr>
          <a:xfrm>
            <a:off x="7092280" y="2132856"/>
            <a:ext cx="1873224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1340768"/>
            <a:ext cx="5686400" cy="108012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Художественно- эстетическая деятельность в группе</a:t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420888"/>
            <a:ext cx="2271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Открытка ветерану</a:t>
            </a:r>
            <a:endParaRPr lang="ru-RU" b="1" dirty="0"/>
          </a:p>
        </p:txBody>
      </p:sp>
      <p:pic>
        <p:nvPicPr>
          <p:cNvPr id="7" name="Рисунок 6" descr="DSCN3828.JPG"/>
          <p:cNvPicPr>
            <a:picLocks noChangeAspect="1"/>
          </p:cNvPicPr>
          <p:nvPr/>
        </p:nvPicPr>
        <p:blipFill>
          <a:blip r:embed="rId3" cstate="print"/>
          <a:srcRect l="16667" t="3846" r="11905" b="3846"/>
          <a:stretch>
            <a:fillRect/>
          </a:stretch>
        </p:blipFill>
        <p:spPr>
          <a:xfrm>
            <a:off x="1835696" y="2060848"/>
            <a:ext cx="2160240" cy="34563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 descr="DSCN3829.JPG"/>
          <p:cNvPicPr>
            <a:picLocks noChangeAspect="1"/>
          </p:cNvPicPr>
          <p:nvPr/>
        </p:nvPicPr>
        <p:blipFill>
          <a:blip r:embed="rId4" cstate="print"/>
          <a:srcRect l="3593" t="6780" r="5381" b="11864"/>
          <a:stretch>
            <a:fillRect/>
          </a:stretch>
        </p:blipFill>
        <p:spPr>
          <a:xfrm>
            <a:off x="3635896" y="3861048"/>
            <a:ext cx="3888432" cy="266429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Рисунок 8" descr="DSCN3831.JPG"/>
          <p:cNvPicPr>
            <a:picLocks noChangeAspect="1"/>
          </p:cNvPicPr>
          <p:nvPr/>
        </p:nvPicPr>
        <p:blipFill>
          <a:blip r:embed="rId5" cstate="print"/>
          <a:srcRect l="54996" t="10604" r="8258" b="24380"/>
          <a:stretch>
            <a:fillRect/>
          </a:stretch>
        </p:blipFill>
        <p:spPr>
          <a:xfrm>
            <a:off x="179512" y="3933056"/>
            <a:ext cx="1800200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2113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9516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 descr="IMG_3002 (2).JPG"/>
          <p:cNvPicPr>
            <a:picLocks noChangeAspect="1"/>
          </p:cNvPicPr>
          <p:nvPr/>
        </p:nvPicPr>
        <p:blipFill>
          <a:blip r:embed="rId2" cstate="print"/>
          <a:srcRect l="11413" t="9401" r="18500" b="6601"/>
          <a:stretch>
            <a:fillRect/>
          </a:stretch>
        </p:blipFill>
        <p:spPr>
          <a:xfrm>
            <a:off x="179512" y="2132856"/>
            <a:ext cx="4140968" cy="30243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IMG_3006 (2).JPG"/>
          <p:cNvPicPr>
            <a:picLocks noChangeAspect="1"/>
          </p:cNvPicPr>
          <p:nvPr/>
        </p:nvPicPr>
        <p:blipFill>
          <a:blip r:embed="rId3" cstate="print"/>
          <a:srcRect r="18032" b="17648"/>
          <a:stretch>
            <a:fillRect/>
          </a:stretch>
        </p:blipFill>
        <p:spPr>
          <a:xfrm>
            <a:off x="3635896" y="3861048"/>
            <a:ext cx="3600400" cy="25922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Рисунок 6" descr="IMG_3007 (2).JPG"/>
          <p:cNvPicPr>
            <a:picLocks noChangeAspect="1"/>
          </p:cNvPicPr>
          <p:nvPr/>
        </p:nvPicPr>
        <p:blipFill>
          <a:blip r:embed="rId4" cstate="print"/>
          <a:srcRect b="17073"/>
          <a:stretch>
            <a:fillRect/>
          </a:stretch>
        </p:blipFill>
        <p:spPr>
          <a:xfrm>
            <a:off x="4283968" y="1700808"/>
            <a:ext cx="4608512" cy="24482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293096"/>
            <a:ext cx="3528392" cy="50405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Фронтовые письма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156176" y="6021288"/>
            <a:ext cx="214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Вечный огонь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1196752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Кремль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1330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476</Words>
  <Application>Microsoft Office PowerPoint</Application>
  <PresentationFormat>Экран (4:3)</PresentationFormat>
  <Paragraphs>66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 Цель проекта: </vt:lpstr>
      <vt:lpstr>Задачи проекта: </vt:lpstr>
      <vt:lpstr>Актуальность проблемы: </vt:lpstr>
      <vt:lpstr>Слайд 5</vt:lpstr>
      <vt:lpstr>Участники проекта</vt:lpstr>
      <vt:lpstr>Проведение музыкального развлечения   «Проводы домовёнка  Кузи в армию» </vt:lpstr>
      <vt:lpstr>Художественно- эстетическая деятельность в группе </vt:lpstr>
      <vt:lpstr>Фронтовые письма </vt:lpstr>
      <vt:lpstr>Слайд 10</vt:lpstr>
      <vt:lpstr>Горжусь своим прадедом!</vt:lpstr>
      <vt:lpstr>Информационные буклеты о Великой Отечественной войне 1941—1945 гг  для родителей и детей</vt:lpstr>
      <vt:lpstr>Мемориалы и памятники                    г. Новосибирска, посвящённые Победе  в Великой Отечественной Войне. </vt:lpstr>
      <vt:lpstr>Монумент Славы                            в честь подвига сибиряков в годы Великой Отечественной                  войны   1941-1945 гг. </vt:lpstr>
      <vt:lpstr>Перед ГПНТБ  установлен памятник трудовому подвигу ленинградцев, эвакуированных в Новосибирск в суровые блокадные дни. </vt:lpstr>
      <vt:lpstr>Макеты военной техники, расположенные на Монументе Славы</vt:lpstr>
      <vt:lpstr>Наша выставка, посвящённая Победе  в Великой Отечественной Войне.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дороги эти позабыть нельзя!</dc:title>
  <dc:creator>Наталья</dc:creator>
  <cp:lastModifiedBy>DeNiS</cp:lastModifiedBy>
  <cp:revision>117</cp:revision>
  <dcterms:created xsi:type="dcterms:W3CDTF">2015-04-19T15:51:03Z</dcterms:created>
  <dcterms:modified xsi:type="dcterms:W3CDTF">2015-11-04T14:06:35Z</dcterms:modified>
</cp:coreProperties>
</file>